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CC"/>
    <a:srgbClr val="660066"/>
    <a:srgbClr val="800080"/>
    <a:srgbClr val="009900"/>
    <a:srgbClr val="FFFF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A9A1BE7E-D2B8-42CA-9678-D3C3AE952E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5BDD6-1722-4A4B-8FA1-1348F955E3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D6DD5-55BD-4BC0-966A-B5481FC397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25EBF-25D1-47C8-B300-4B09633022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48493-E408-4A2E-AFD6-D08EACF0FCB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047B0-0D2F-436C-B0DD-5F6D854037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26350-B6FA-4133-88B0-F68226F0AD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E04E0-07E0-4299-BA5F-FF506C4ED4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F311A-D0A0-4F33-B5FD-58AC17F832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1CB93-5D5F-4DAE-A358-B60B6A0A51B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8F670-1B4B-4764-82A7-35926A67FD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36F8E6B3-F322-48D1-8DA0-D85EAF813B2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Fair Games/Expected Value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Definitions: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153400" cy="4953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The </a:t>
            </a:r>
            <a:r>
              <a:rPr lang="en-US" u="sng"/>
              <a:t>expected value</a:t>
            </a:r>
            <a:r>
              <a:rPr lang="en-US"/>
              <a:t> of a game is the amount, </a:t>
            </a:r>
            <a:r>
              <a:rPr lang="en-US" u="sng"/>
              <a:t>on average</a:t>
            </a:r>
            <a:r>
              <a:rPr lang="en-US"/>
              <a:t>, of money you win per game.  The expected value (in terms of a game) is calculated as follows: </a:t>
            </a:r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E = ($ paid if you win) * (P(winning))</a:t>
            </a:r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A game is a </a:t>
            </a:r>
            <a:r>
              <a:rPr lang="en-US" u="sng"/>
              <a:t>fair game</a:t>
            </a:r>
            <a:r>
              <a:rPr lang="en-US"/>
              <a:t> when the cost of each game equals the expected value  (what you put in, you get out).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/>
              <a:t>GAME 1: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95400"/>
            <a:ext cx="8001000" cy="2209800"/>
          </a:xfrm>
        </p:spPr>
        <p:txBody>
          <a:bodyPr/>
          <a:lstStyle/>
          <a:p>
            <a:pPr>
              <a:buFontTx/>
              <a:buNone/>
            </a:pPr>
            <a:r>
              <a:rPr lang="en-US" dirty="0"/>
              <a:t>You pay $3.00 to play.  The dealer deals you one card.  If it is a spade, you get $10.  If it is anything else, you lose your money.  Is this game fair? </a:t>
            </a: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838200" y="3581400"/>
            <a:ext cx="7059613" cy="155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dirty="0"/>
              <a:t>E = $10 * 13/52 = $10 * 1/4 = $2.50  </a:t>
            </a:r>
          </a:p>
          <a:p>
            <a:pPr algn="ctr"/>
            <a:r>
              <a:rPr lang="en-US" dirty="0"/>
              <a:t>$2.50 is the return, on average, of the </a:t>
            </a:r>
          </a:p>
          <a:p>
            <a:pPr algn="ctr"/>
            <a:r>
              <a:rPr lang="en-US" dirty="0"/>
              <a:t>game - - the expected value.  </a:t>
            </a:r>
            <a:endParaRPr lang="en-US" sz="2400" dirty="0"/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990600" y="5562600"/>
            <a:ext cx="7315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$2.50 &lt; $3.00, so it is not a fair game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/>
      <p:bldP spid="614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/>
              <a:t>GAME 2: 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0" y="914400"/>
            <a:ext cx="8915400" cy="1447800"/>
          </a:xfrm>
        </p:spPr>
        <p:txBody>
          <a:bodyPr>
            <a:normAutofit fontScale="92500"/>
          </a:bodyPr>
          <a:lstStyle/>
          <a:p>
            <a:pPr>
              <a:buFontTx/>
              <a:buNone/>
            </a:pPr>
            <a:r>
              <a:rPr lang="en-US" sz="2800"/>
              <a:t>A casino game costs $3.50 to play.  You draw 1 card from a deck.  If it is a heart, you win $10; If it is the Queen of hearts, you win $50.  Is this a fair game? </a:t>
            </a: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304800" y="2408238"/>
            <a:ext cx="8839200" cy="292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indent="457200"/>
            <a:r>
              <a:rPr lang="en-US" sz="2800" dirty="0"/>
              <a:t>When there are multiple ways to win, the expected value is the sum of how much is won for each probability as follows.</a:t>
            </a:r>
          </a:p>
          <a:p>
            <a:pPr indent="457200"/>
            <a:endParaRPr lang="en-US" sz="1400" dirty="0"/>
          </a:p>
          <a:p>
            <a:pPr indent="457200"/>
            <a:r>
              <a:rPr lang="en-US" sz="2800" dirty="0"/>
              <a:t>E = </a:t>
            </a:r>
            <a:r>
              <a:rPr lang="en-US" sz="2800" dirty="0" smtClean="0"/>
              <a:t>10(13/52</a:t>
            </a:r>
            <a:r>
              <a:rPr lang="en-US" sz="2800" dirty="0"/>
              <a:t>) + 50(1/52) </a:t>
            </a:r>
          </a:p>
          <a:p>
            <a:pPr indent="457200"/>
            <a:r>
              <a:rPr lang="en-US" sz="2800" dirty="0"/>
              <a:t>	   = $</a:t>
            </a:r>
            <a:r>
              <a:rPr lang="en-US" sz="2800" dirty="0" smtClean="0"/>
              <a:t>2.50 </a:t>
            </a:r>
            <a:r>
              <a:rPr lang="en-US" sz="2800" dirty="0"/>
              <a:t>+ 0.96</a:t>
            </a:r>
          </a:p>
          <a:p>
            <a:pPr indent="457200"/>
            <a:r>
              <a:rPr lang="en-US" sz="2800" dirty="0"/>
              <a:t>	E = $</a:t>
            </a:r>
            <a:r>
              <a:rPr lang="en-US" sz="2800" dirty="0" smtClean="0"/>
              <a:t>3.46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304800" y="5634822"/>
            <a:ext cx="8401659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/>
            <a:r>
              <a:rPr lang="en-US" sz="2800" dirty="0"/>
              <a:t>Since the </a:t>
            </a:r>
            <a:r>
              <a:rPr lang="en-US" sz="2800" dirty="0" smtClean="0"/>
              <a:t>casino </a:t>
            </a:r>
            <a:r>
              <a:rPr lang="en-US" sz="2800" dirty="0"/>
              <a:t>earns </a:t>
            </a:r>
            <a:r>
              <a:rPr lang="en-US" sz="2800" dirty="0" smtClean="0"/>
              <a:t>4 </a:t>
            </a:r>
            <a:r>
              <a:rPr lang="en-US" sz="2800" dirty="0"/>
              <a:t>cents more, on average, </a:t>
            </a:r>
          </a:p>
          <a:p>
            <a:pPr eaLnBrk="1" hangingPunct="1"/>
            <a:r>
              <a:rPr lang="en-US" sz="2800" dirty="0"/>
              <a:t>than it pays out to you, it is not a fair game.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717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7172" grpId="0"/>
      <p:bldP spid="717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077200" cy="868362"/>
          </a:xfrm>
        </p:spPr>
        <p:txBody>
          <a:bodyPr/>
          <a:lstStyle/>
          <a:p>
            <a:r>
              <a:rPr lang="en-US"/>
              <a:t>GAME 3: 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914400"/>
            <a:ext cx="8610600" cy="21336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800"/>
              <a:t>A player rolls a die and receives the number of dollars equal to the number on the die EXCEPT when the die shows a 6.  If a 6 is rolled, the player loses $6.  If the game is to be fair, what should be the cost to play?</a:t>
            </a:r>
            <a:r>
              <a:rPr lang="en-US"/>
              <a:t> </a:t>
            </a: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228600" y="3505200"/>
            <a:ext cx="8529638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indent="457200"/>
            <a:r>
              <a:rPr lang="en-US" sz="2800"/>
              <a:t>E = 1(1/6) + 2(1/6) + 3(1/6) + 4(1/6) + 5 (1/6) </a:t>
            </a:r>
            <a:r>
              <a:rPr lang="en-US" sz="2800">
                <a:solidFill>
                  <a:srgbClr val="FFFF00"/>
                </a:solidFill>
              </a:rPr>
              <a:t>– 6(1/6)</a:t>
            </a:r>
          </a:p>
          <a:p>
            <a:pPr indent="457200"/>
            <a:r>
              <a:rPr lang="en-US" sz="2800"/>
              <a:t>   = 15/6 – 1 = 9/6</a:t>
            </a:r>
          </a:p>
          <a:p>
            <a:pPr indent="457200"/>
            <a:r>
              <a:rPr lang="en-US" sz="2800"/>
              <a:t>E = $1.50  (3/2 of a dollar)</a:t>
            </a: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2286000" y="5410200"/>
            <a:ext cx="360521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/>
            <a:r>
              <a:rPr lang="en-US" sz="2800"/>
              <a:t>Charge $1.50 to play</a:t>
            </a:r>
            <a:r>
              <a:rPr lang="en-US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/>
      <p:bldP spid="819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153400" cy="715962"/>
          </a:xfrm>
        </p:spPr>
        <p:txBody>
          <a:bodyPr/>
          <a:lstStyle/>
          <a:p>
            <a:r>
              <a:rPr lang="en-US" sz="4000"/>
              <a:t>GAME 4: 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066800"/>
            <a:ext cx="8229600" cy="2286000"/>
          </a:xfrm>
        </p:spPr>
        <p:txBody>
          <a:bodyPr>
            <a:normAutofit fontScale="92500"/>
          </a:bodyPr>
          <a:lstStyle/>
          <a:p>
            <a:pPr>
              <a:buFontTx/>
              <a:buNone/>
            </a:pPr>
            <a:r>
              <a:rPr lang="en-US" sz="2800"/>
              <a:t>Consider the above game with a modification.  We would like to make a fair, </a:t>
            </a:r>
            <a:r>
              <a:rPr lang="en-US" sz="2800" b="1">
                <a:solidFill>
                  <a:srgbClr val="660066"/>
                </a:solidFill>
              </a:rPr>
              <a:t>FREE</a:t>
            </a:r>
            <a:r>
              <a:rPr lang="en-US" sz="2800"/>
              <a:t> game.  We will do this by charging a customer money if they roll a 1 as well as a 6.  If all the rest is the same, what should we charge if they roll a 1? </a:t>
            </a: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204788" y="3886200"/>
            <a:ext cx="8939212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/>
            <a:r>
              <a:rPr lang="en-US" sz="2800"/>
              <a:t>$0 =  </a:t>
            </a:r>
            <a:r>
              <a:rPr lang="en-US" sz="2800">
                <a:solidFill>
                  <a:srgbClr val="FFFF00"/>
                </a:solidFill>
              </a:rPr>
              <a:t>X(1/6)</a:t>
            </a:r>
            <a:r>
              <a:rPr lang="en-US" sz="2800"/>
              <a:t> + 2(1/6) + 3(1/6) + 4(1/6) + 5 (1/6) </a:t>
            </a:r>
            <a:r>
              <a:rPr lang="en-US" sz="2800">
                <a:solidFill>
                  <a:srgbClr val="FFFF00"/>
                </a:solidFill>
              </a:rPr>
              <a:t>– 6(1/6)</a:t>
            </a:r>
            <a:r>
              <a:rPr lang="en-US"/>
              <a:t> </a:t>
            </a: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990600" y="4983163"/>
            <a:ext cx="597852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/>
            <a:r>
              <a:rPr lang="en-US" sz="2800"/>
              <a:t>Solving for </a:t>
            </a:r>
            <a:r>
              <a:rPr lang="en-US" sz="2800">
                <a:solidFill>
                  <a:srgbClr val="FFFF00"/>
                </a:solidFill>
              </a:rPr>
              <a:t>X</a:t>
            </a:r>
            <a:r>
              <a:rPr lang="en-US" sz="2800"/>
              <a:t> we get = $8; </a:t>
            </a:r>
          </a:p>
          <a:p>
            <a:pPr eaLnBrk="1" hangingPunct="1"/>
            <a:r>
              <a:rPr lang="en-US" sz="2800"/>
              <a:t>We should charge $8 if they roll a 1.</a:t>
            </a:r>
            <a:r>
              <a:rPr lang="en-US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/>
      <p:bldP spid="92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153400" cy="715962"/>
          </a:xfrm>
        </p:spPr>
        <p:txBody>
          <a:bodyPr/>
          <a:lstStyle/>
          <a:p>
            <a:r>
              <a:rPr lang="en-US" sz="4000"/>
              <a:t>GAME 5: </a:t>
            </a: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381000" y="1066800"/>
            <a:ext cx="8382000" cy="2714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1" hangingPunct="1"/>
            <a:r>
              <a:rPr lang="en-US" sz="2800"/>
              <a:t>This last game costs $1 to play.  You are given a coin to flip.  If you flip tails, the game ends.  If you flip heads, you may flip again for a max of 5 flips.  You will be paid $1 for each head.  If all 5 flips result in heads, you win the $5 for 5 heads plus </a:t>
            </a:r>
          </a:p>
          <a:p>
            <a:pPr eaLnBrk="1" hangingPunct="1"/>
            <a:r>
              <a:rPr lang="en-US" sz="2800"/>
              <a:t>a $2 bonus.  Is this a fair game?</a:t>
            </a:r>
            <a:r>
              <a:rPr lang="en-US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228600" y="381000"/>
            <a:ext cx="3106738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/>
            <a:r>
              <a:rPr lang="en-US" sz="2600">
                <a:solidFill>
                  <a:srgbClr val="000000"/>
                </a:solidFill>
                <a:ea typeface="Times New Roman" pitchFamily="18" charset="0"/>
                <a:cs typeface="Arial" charset="0"/>
              </a:rPr>
              <a:t>Write out the cases:</a:t>
            </a:r>
            <a:endParaRPr lang="en-US" sz="1800">
              <a:ea typeface="Times New Roman" pitchFamily="18" charset="0"/>
              <a:cs typeface="Arial" charset="0"/>
            </a:endParaRPr>
          </a:p>
        </p:txBody>
      </p:sp>
      <p:graphicFrame>
        <p:nvGraphicFramePr>
          <p:cNvPr id="11452" name="Group 18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314728"/>
              </p:ext>
            </p:extLst>
          </p:nvPr>
        </p:nvGraphicFramePr>
        <p:xfrm>
          <a:off x="228600" y="1066800"/>
          <a:ext cx="8529638" cy="3467100"/>
        </p:xfrm>
        <a:graphic>
          <a:graphicData uri="http://schemas.openxmlformats.org/drawingml/2006/table">
            <a:tbl>
              <a:tblPr/>
              <a:tblGrid>
                <a:gridCol w="1611313"/>
                <a:gridCol w="2498725"/>
                <a:gridCol w="2133600"/>
                <a:gridCol w="2286000"/>
              </a:tblGrid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Cases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Probability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E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E, calculated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>
                        <a:alpha val="50000"/>
                      </a:srgbClr>
                    </a:solidFill>
                  </a:tcPr>
                </a:tc>
              </a:tr>
              <a:tr h="488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T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½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8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HT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¼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* ¼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1/4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8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HHT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1/8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* 1/8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1/4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8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HHHT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1/16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* 1/16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3/16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8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HHHHT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1/32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* 1/32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1/8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8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HHHHH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1/64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(5+2) * </a:t>
                      </a: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1/64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7/64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99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ecar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95</TotalTime>
  <Words>606</Words>
  <Application>Microsoft Office PowerPoint</Application>
  <PresentationFormat>On-screen Show (4:3)</PresentationFormat>
  <Paragraphs>65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Apothecary</vt:lpstr>
      <vt:lpstr>Fair Games/Expected Value</vt:lpstr>
      <vt:lpstr>Definitions:</vt:lpstr>
      <vt:lpstr>GAME 1:</vt:lpstr>
      <vt:lpstr>GAME 2: </vt:lpstr>
      <vt:lpstr>GAME 3: </vt:lpstr>
      <vt:lpstr>GAME 4: </vt:lpstr>
      <vt:lpstr>GAME 5: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KM, Aminul</dc:creator>
  <cp:lastModifiedBy>ots</cp:lastModifiedBy>
  <cp:revision>18</cp:revision>
  <cp:lastPrinted>1601-01-01T00:00:00Z</cp:lastPrinted>
  <dcterms:created xsi:type="dcterms:W3CDTF">1601-01-01T00:00:00Z</dcterms:created>
  <dcterms:modified xsi:type="dcterms:W3CDTF">2012-12-03T20:07:23Z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